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421" r:id="rId2"/>
    <p:sldId id="318" r:id="rId3"/>
    <p:sldId id="506" r:id="rId4"/>
    <p:sldId id="531" r:id="rId5"/>
    <p:sldId id="558" r:id="rId6"/>
    <p:sldId id="559" r:id="rId7"/>
    <p:sldId id="560" r:id="rId8"/>
    <p:sldId id="567" r:id="rId9"/>
    <p:sldId id="572" r:id="rId10"/>
    <p:sldId id="573" r:id="rId11"/>
    <p:sldId id="574" r:id="rId12"/>
    <p:sldId id="568" r:id="rId13"/>
    <p:sldId id="569" r:id="rId14"/>
    <p:sldId id="570" r:id="rId15"/>
    <p:sldId id="571" r:id="rId16"/>
    <p:sldId id="575" r:id="rId17"/>
    <p:sldId id="576" r:id="rId18"/>
    <p:sldId id="577" r:id="rId19"/>
    <p:sldId id="578" r:id="rId20"/>
    <p:sldId id="579" r:id="rId21"/>
    <p:sldId id="580" r:id="rId22"/>
    <p:sldId id="581" r:id="rId23"/>
    <p:sldId id="582" r:id="rId24"/>
    <p:sldId id="583" r:id="rId25"/>
    <p:sldId id="562" r:id="rId26"/>
    <p:sldId id="563" r:id="rId27"/>
    <p:sldId id="564" r:id="rId28"/>
    <p:sldId id="565" r:id="rId29"/>
    <p:sldId id="566" r:id="rId30"/>
    <p:sldId id="584" r:id="rId31"/>
    <p:sldId id="461" r:id="rId32"/>
    <p:sldId id="585" r:id="rId33"/>
    <p:sldId id="508" r:id="rId34"/>
    <p:sldId id="462" r:id="rId35"/>
    <p:sldId id="463" r:id="rId36"/>
    <p:sldId id="590" r:id="rId37"/>
    <p:sldId id="591" r:id="rId38"/>
    <p:sldId id="592" r:id="rId39"/>
    <p:sldId id="586" r:id="rId40"/>
    <p:sldId id="587" r:id="rId41"/>
    <p:sldId id="588" r:id="rId42"/>
    <p:sldId id="589" r:id="rId43"/>
    <p:sldId id="322" r:id="rId44"/>
    <p:sldId id="323" r:id="rId45"/>
    <p:sldId id="479" r:id="rId46"/>
    <p:sldId id="466" r:id="rId47"/>
    <p:sldId id="503" r:id="rId48"/>
    <p:sldId id="502" r:id="rId49"/>
    <p:sldId id="451" r:id="rId50"/>
    <p:sldId id="504" r:id="rId51"/>
    <p:sldId id="471" r:id="rId52"/>
    <p:sldId id="490" r:id="rId53"/>
    <p:sldId id="491" r:id="rId54"/>
    <p:sldId id="500" r:id="rId55"/>
    <p:sldId id="469" r:id="rId56"/>
    <p:sldId id="501" r:id="rId57"/>
    <p:sldId id="510" r:id="rId58"/>
    <p:sldId id="499" r:id="rId59"/>
    <p:sldId id="470" r:id="rId60"/>
    <p:sldId id="507" r:id="rId61"/>
    <p:sldId id="498" r:id="rId62"/>
    <p:sldId id="519" r:id="rId63"/>
    <p:sldId id="520" r:id="rId64"/>
    <p:sldId id="521" r:id="rId65"/>
    <p:sldId id="522" r:id="rId66"/>
    <p:sldId id="523" r:id="rId67"/>
    <p:sldId id="524" r:id="rId68"/>
    <p:sldId id="525" r:id="rId69"/>
    <p:sldId id="526" r:id="rId70"/>
    <p:sldId id="527" r:id="rId71"/>
    <p:sldId id="467" r:id="rId72"/>
    <p:sldId id="496" r:id="rId73"/>
    <p:sldId id="497" r:id="rId74"/>
    <p:sldId id="561" r:id="rId75"/>
    <p:sldId id="593" r:id="rId76"/>
    <p:sldId id="594" r:id="rId77"/>
    <p:sldId id="595" r:id="rId78"/>
    <p:sldId id="596" r:id="rId79"/>
    <p:sldId id="597" r:id="rId80"/>
    <p:sldId id="598" r:id="rId81"/>
    <p:sldId id="599" r:id="rId82"/>
    <p:sldId id="600" r:id="rId83"/>
    <p:sldId id="324" r:id="rId84"/>
    <p:sldId id="528" r:id="rId85"/>
    <p:sldId id="605" r:id="rId86"/>
    <p:sldId id="514" r:id="rId87"/>
    <p:sldId id="513" r:id="rId88"/>
    <p:sldId id="512" r:id="rId89"/>
    <p:sldId id="515" r:id="rId90"/>
    <p:sldId id="482" r:id="rId91"/>
    <p:sldId id="601" r:id="rId92"/>
    <p:sldId id="602" r:id="rId93"/>
    <p:sldId id="603" r:id="rId94"/>
    <p:sldId id="604" r:id="rId95"/>
    <p:sldId id="606" r:id="rId96"/>
    <p:sldId id="607" r:id="rId97"/>
    <p:sldId id="608" r:id="rId98"/>
    <p:sldId id="609" r:id="rId99"/>
    <p:sldId id="610"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574"/>
          </p14:sldIdLst>
        </p14:section>
        <p14:section name="6.1.2 leverage the capabilities of Azure Operations Management Suite and Azure Application Insights for monitoring Azure solutions" id="{3FD648D2-3342-4825-B714-A44376C5247C}">
          <p14:sldIdLst>
            <p14:sldId id="568"/>
            <p14:sldId id="569"/>
            <p14:sldId id="570"/>
            <p14:sldId id="571"/>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508"/>
          </p14:sldIdLst>
        </p14:section>
        <p14:section name="6.2.2 Describe Hyper-V Replica and Azure Site Recovery" id="{7F9FD19A-B521-4701-B300-8A686B13D06C}">
          <p14:sldIdLst>
            <p14:sldId id="462"/>
            <p14:sldId id="463"/>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ldId id="593"/>
            <p14:sldId id="594"/>
            <p14:sldId id="595"/>
            <p14:sldId id="596"/>
            <p14:sldId id="597"/>
            <p14:sldId id="598"/>
            <p14:sldId id="599"/>
            <p14:sldId id="600"/>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514"/>
            <p14:sldId id="513"/>
            <p14:sldId id="512"/>
            <p14:sldId id="515"/>
            <p14:sldId id="482"/>
            <p14:sldId id="601"/>
            <p14:sldId id="602"/>
            <p14:sldId id="603"/>
            <p14:sldId id="604"/>
            <p14:sldId id="606"/>
            <p14:sldId id="607"/>
            <p14:sldId id="608"/>
            <p14:sldId id="609"/>
            <p14:sldId id="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50" autoAdjust="0"/>
    <p:restoredTop sz="71771" autoAdjust="0"/>
  </p:normalViewPr>
  <p:slideViewPr>
    <p:cSldViewPr snapToGrid="0">
      <p:cViewPr varScale="1">
        <p:scale>
          <a:sx n="35" d="100"/>
          <a:sy n="35" d="100"/>
        </p:scale>
        <p:origin x="747" y="18"/>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10/20/2017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10/20/2017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262001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hosted on-premises or in the cloud. It integrates with your </a:t>
            </a:r>
            <a:r>
              <a:rPr lang="en-US" sz="1200" b="0" i="0" kern="1200" dirty="0" err="1">
                <a:solidFill>
                  <a:schemeClr val="tx1"/>
                </a:solidFill>
                <a:effectLst/>
                <a:latin typeface="+mn-lt"/>
                <a:ea typeface="+mn-ea"/>
                <a:cs typeface="+mn-cs"/>
              </a:rPr>
              <a:t>devOps</a:t>
            </a:r>
            <a:r>
              <a:rPr lang="en-US" sz="1200" b="0" i="0" kern="1200" dirty="0">
                <a:solidFill>
                  <a:schemeClr val="tx1"/>
                </a:solidFill>
                <a:effectLst/>
                <a:latin typeface="+mn-lt"/>
                <a:ea typeface="+mn-ea"/>
                <a:cs typeface="+mn-cs"/>
              </a:rPr>
              <a:t> process, and has connection points to a variety of development tools.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Management Suite (also known as OMS) is a collection of management services that were designed in the cloud from the start. 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Configuration is minimal, and you can be up and running literally in a matter of minutes.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a:t>
            </a:r>
          </a:p>
          <a:p>
            <a:r>
              <a:rPr lang="en-US" sz="1200" b="1" i="0" kern="1200" dirty="0">
                <a:solidFill>
                  <a:schemeClr val="tx1"/>
                </a:solidFill>
                <a:effectLst/>
                <a:latin typeface="+mn-lt"/>
                <a:ea typeface="+mn-ea"/>
                <a:cs typeface="+mn-cs"/>
              </a:rPr>
              <a:t>Integrated services.</a:t>
            </a:r>
            <a:r>
              <a:rPr lang="en-US" sz="1200" b="0" i="0" kern="1200" dirty="0">
                <a:solidFill>
                  <a:schemeClr val="tx1"/>
                </a:solidFill>
                <a:effectLst/>
                <a:latin typeface="+mn-lt"/>
                <a:ea typeface="+mn-ea"/>
                <a:cs typeface="+mn-cs"/>
              </a:rPr>
              <a:t> 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alert.</a:t>
            </a: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976400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10/20/2017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You might expose only one server to the Internet, which would be the only server that downloads updates from Microsoft Update. 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When you create VMs within an availability set, the Azure platform distributes the placement of those VMs across the underlying infrastructure.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46753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32113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604229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343260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3891582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274870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603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773741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2344400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3169323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52</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10/20/2017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95615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1248715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10/20/2017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12:45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10/20/2017 12:45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69</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2536688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658701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34798972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75</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1193873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306262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12428958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8778519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2419968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3800443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89</a:t>
            </a:fld>
            <a:endParaRPr lang="en-US"/>
          </a:p>
        </p:txBody>
      </p:sp>
    </p:spTree>
    <p:extLst>
      <p:ext uri="{BB962C8B-B14F-4D97-AF65-F5344CB8AC3E}">
        <p14:creationId xmlns:p14="http://schemas.microsoft.com/office/powerpoint/2010/main" val="61254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System Center Global Service Monitor is a cloud service that provides a simplified way to monitor the availability of external-web-based applications from multiple locations around the world. Importantly, Global Service Monitor monitors applications from the perspective of the customers who use them. 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674466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95</a:t>
            </a:fld>
            <a:endParaRPr lang="en-US"/>
          </a:p>
        </p:txBody>
      </p:sp>
    </p:spTree>
    <p:extLst>
      <p:ext uri="{BB962C8B-B14F-4D97-AF65-F5344CB8AC3E}">
        <p14:creationId xmlns:p14="http://schemas.microsoft.com/office/powerpoint/2010/main" val="12092101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97</a:t>
            </a:fld>
            <a:endParaRPr lang="en-US"/>
          </a:p>
        </p:txBody>
      </p:sp>
    </p:spTree>
    <p:extLst>
      <p:ext uri="{BB962C8B-B14F-4D97-AF65-F5344CB8AC3E}">
        <p14:creationId xmlns:p14="http://schemas.microsoft.com/office/powerpoint/2010/main" val="16943516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98</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99</a:t>
            </a:fld>
            <a:endParaRPr lang="en-US"/>
          </a:p>
        </p:txBody>
      </p:sp>
    </p:spTree>
    <p:extLst>
      <p:ext uri="{BB962C8B-B14F-4D97-AF65-F5344CB8AC3E}">
        <p14:creationId xmlns:p14="http://schemas.microsoft.com/office/powerpoint/2010/main" val="342574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49674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1" r:id="rId21"/>
    <p:sldLayoutId id="2147483677" r:id="rId22"/>
    <p:sldLayoutId id="2147483678" r:id="rId23"/>
    <p:sldLayoutId id="2147483679" r:id="rId24"/>
    <p:sldLayoutId id="2147483680"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6"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15.emf"/><Relationship Id="rId11" Type="http://schemas.microsoft.com/office/2007/relationships/hdphoto" Target="../media/hdphoto2.wdp"/><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azure-to-azure#support-for-replicated-machine-os-versions"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hyperlink" Target="https://technet.microsoft.com/en-us/windows-server-docs/compute/hyper-v/supported-windows-guest-operating-systems-for-hyper-v-on-windows" TargetMode="External"/><Relationship Id="rId4" Type="http://schemas.openxmlformats.org/officeDocument/2006/relationships/hyperlink" Target="https://docs.microsoft.com/en-us/azure/site-recovery/site-recovery-support-matrix-to-azure#support-for-replicated-machine-os-version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en-us/azure/backup/backup-azure-vms-automation#trigger-a-backup" TargetMode="External"/><Relationship Id="rId13" Type="http://schemas.openxmlformats.org/officeDocument/2006/relationships/hyperlink" Target="https://docs.microsoft.com/en-us/azure/backup/backup-azure-vms-automation" TargetMode="External"/><Relationship Id="rId3" Type="http://schemas.openxmlformats.org/officeDocument/2006/relationships/hyperlink" Target="https://docs.microsoft.com/en-us/azure/backup/backup-azure-vms-automation#concepts" TargetMode="External"/><Relationship Id="rId7" Type="http://schemas.openxmlformats.org/officeDocument/2006/relationships/hyperlink" Target="https://docs.microsoft.com/en-us/azure/backup/backup-azure-vms-automation#back-up-azure-vms" TargetMode="External"/><Relationship Id="rId12" Type="http://schemas.openxmlformats.org/officeDocument/2006/relationships/hyperlink" Target="https://docs.microsoft.com/en-us/azure/backup/backup-azure-vms-automation#next-step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view-the-vaults-in-a-subscription" TargetMode="External"/><Relationship Id="rId11" Type="http://schemas.openxmlformats.org/officeDocument/2006/relationships/hyperlink" Target="https://docs.microsoft.com/en-us/azure/backup/backup-azure-vms-automation#create-a-vm-from-restored-disks" TargetMode="External"/><Relationship Id="rId5" Type="http://schemas.openxmlformats.org/officeDocument/2006/relationships/hyperlink" Target="https://docs.microsoft.com/en-us/azure/backup/backup-azure-vms-automation#create-a-recovery-services-vault" TargetMode="External"/><Relationship Id="rId10" Type="http://schemas.openxmlformats.org/officeDocument/2006/relationships/hyperlink" Target="https://docs.microsoft.com/en-us/azure/backup/backup-azure-vms-automation#restore-an-azure-vm" TargetMode="External"/><Relationship Id="rId4" Type="http://schemas.openxmlformats.org/officeDocument/2006/relationships/hyperlink" Target="https://docs.microsoft.com/en-us/azure/backup/backup-azure-vms-automation#setup-and-registration" TargetMode="External"/><Relationship Id="rId9" Type="http://schemas.openxmlformats.org/officeDocument/2006/relationships/hyperlink" Target="https://docs.microsoft.com/en-us/azure/backup/backup-azure-vms-automation#monitoring-a-backup-job"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docs.microsoft.com/en-us/azure/backup/"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veeam.com/cloud-connect.html"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docs.microsoft.com/en-us/azure/storage/storage-use-azcopy" TargetMode="External"/><Relationship Id="rId5" Type="http://schemas.openxmlformats.org/officeDocument/2006/relationships/hyperlink" Target="https://www.microsoft.com/en-us/download/details.aspx?id=40740" TargetMode="External"/><Relationship Id="rId4" Type="http://schemas.openxmlformats.org/officeDocument/2006/relationships/hyperlink" Target="https://www.veritas.com/content/vforms/en/us/information-map-trialware.html"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questions" TargetMode="External"/><Relationship Id="rId3" Type="http://schemas.openxmlformats.org/officeDocument/2006/relationships/hyperlink" Target="https://docs.microsoft.com/en-us/azure/backup/backup-try-azure-backup-in-10-mins" TargetMode="External"/><Relationship Id="rId7" Type="http://schemas.openxmlformats.org/officeDocument/2006/relationships/hyperlink" Target="https://docs.microsoft.com/en-us/azure/backup/backup-try-azure-backup-in-10-mins#back-up-your-files-and-folders"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install-and-register-the-agent" TargetMode="External"/><Relationship Id="rId5" Type="http://schemas.openxmlformats.org/officeDocument/2006/relationships/hyperlink" Target="https://docs.microsoft.com/en-us/azure/backup/backup-try-azure-backup-in-10-mins#configure-the-vault" TargetMode="External"/><Relationship Id="rId4" Type="http://schemas.openxmlformats.org/officeDocument/2006/relationships/hyperlink" Target="https://docs.microsoft.com/en-us/azure/backup/backup-try-azure-backup-in-10-mins#create-a-recovery-services-vault" TargetMode="External"/><Relationship Id="rId9" Type="http://schemas.openxmlformats.org/officeDocument/2006/relationships/hyperlink" Target="https://docs.microsoft.com/en-us/azure/backup/backup-try-azure-backup-in-10-mins#next-step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32.emf"/><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12.png"/><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notesSlide" Target="../notesSlides/notesSlide65.xml"/><Relationship Id="rId1" Type="http://schemas.openxmlformats.org/officeDocument/2006/relationships/slideLayout" Target="../slideLayouts/slideLayout22.xml"/><Relationship Id="rId6" Type="http://schemas.openxmlformats.org/officeDocument/2006/relationships/image" Target="../media/image40.png"/><Relationship Id="rId11" Type="http://schemas.openxmlformats.org/officeDocument/2006/relationships/image" Target="../media/image45.emf"/><Relationship Id="rId5" Type="http://schemas.openxmlformats.org/officeDocument/2006/relationships/image" Target="../media/image39.png"/><Relationship Id="rId10" Type="http://schemas.openxmlformats.org/officeDocument/2006/relationships/image" Target="../media/image44.emf"/><Relationship Id="rId4" Type="http://schemas.openxmlformats.org/officeDocument/2006/relationships/image" Target="../media/image38.png"/><Relationship Id="rId9" Type="http://schemas.openxmlformats.org/officeDocument/2006/relationships/image" Target="../media/image43.emf"/><Relationship Id="rId14" Type="http://schemas.openxmlformats.org/officeDocument/2006/relationships/image" Target="../media/image48.emf"/></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49.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microsoft.com/office/2007/relationships/hdphoto" Target="../media/hdphoto3.wdp"/><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site-recovery/site-recovery-hyper-v-site-to-azure"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site-recovery/site-recovery-physical-servers-to-azure"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automation/automation-intro"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hyperlink" Target="https://docs.microsoft.com/en-us/azure/automation/automation-powershell-workflow" TargetMode="External"/><Relationship Id="rId4" Type="http://schemas.openxmlformats.org/officeDocument/2006/relationships/hyperlink" Target="https://docs.microsoft.com/en-us/azure/automation/automation-hybrid-runbook-worker"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technet.microsoft.com/magazine/dn151046.aspx"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hyperlink" Target="https://technet.microsoft.com/en-us/library/dn151046.aspx"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graphical"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https://docs.microsoft.com/en-us/azure/automation/automation-first-runbook-textual" TargetMode="External"/><Relationship Id="rId4" Type="http://schemas.openxmlformats.org/officeDocument/2006/relationships/hyperlink" Target="https://docs.microsoft.com/en-us/azure/automation/automation-first-runbook-textual-powershel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utomation/automation-dsc-getting-started"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hyperlink" Target="https://docs.microsoft.com/en-us/azure/automation/automation-dsc-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s://docs.microsoft.com/en-us/azure/#pivot=sdkstools" TargetMode="External"/><Relationship Id="rId3" Type="http://schemas.openxmlformats.org/officeDocument/2006/relationships/hyperlink" Target="https://technet.microsoft.com/en-us/library/bb978526.aspx" TargetMode="External"/><Relationship Id="rId7"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1.xml"/><Relationship Id="rId6" Type="http://schemas.openxmlformats.org/officeDocument/2006/relationships/hyperlink" Target="https://www.microsoft.com/en-us/download/details.aspx?id=54616" TargetMode="External"/><Relationship Id="rId5" Type="http://schemas.openxmlformats.org/officeDocument/2006/relationships/hyperlink" Target="https://msdn.microsoft.com/powershell/reference/5.1/microsoft.powershell.core/about/about_execution_policies" TargetMode="External"/><Relationship Id="rId4" Type="http://schemas.openxmlformats.org/officeDocument/2006/relationships/hyperlink" Target="https://docs.microsoft.com/en-us/powershell/azure/install-azurerm-p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7.xml"/><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56985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864" y="323838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4523015" y="1496135"/>
            <a:ext cx="6218673" cy="646331"/>
          </a:xfrm>
          <a:prstGeom prst="rect">
            <a:avLst/>
          </a:prstGeom>
          <a:noFill/>
        </p:spPr>
        <p:txBody>
          <a:bodyPr wrap="square" rtlCol="0">
            <a:spAutoFit/>
          </a:bodyPr>
          <a:lstStyle/>
          <a:p>
            <a:r>
              <a:rPr lang="en-US" sz="3600" dirty="0"/>
              <a:t>Dan Stolts </a:t>
            </a:r>
            <a:r>
              <a:rPr lang="en-US" sz="3600"/>
              <a:t>@ITProGuru</a:t>
            </a:r>
            <a:endParaRPr lang="en-US" sz="3600" dirty="0"/>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3"/>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highlight>
                  <a:srgbClr val="FFFF00"/>
                </a:highlight>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3"/>
              </a:rPr>
              <a:t>Supported operating systems</a:t>
            </a:r>
            <a:r>
              <a:rPr lang="en-US" sz="2400" dirty="0"/>
              <a:t> </a:t>
            </a:r>
            <a:r>
              <a:rPr lang="en-US" sz="2400" b="1" dirty="0"/>
              <a:t>for Azure VMs</a:t>
            </a:r>
            <a:br>
              <a:rPr lang="en-US" sz="2400" dirty="0"/>
            </a:br>
            <a:r>
              <a:rPr lang="en-US" sz="2400" dirty="0">
                <a:hlinkClick r:id="rId4"/>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4"/>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5"/>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3"/>
              </a:rPr>
              <a:t>Concepts</a:t>
            </a:r>
            <a:endParaRPr lang="en-US" sz="6000" dirty="0"/>
          </a:p>
          <a:p>
            <a:r>
              <a:rPr lang="en-US" sz="6000" dirty="0">
                <a:hlinkClick r:id="rId4"/>
              </a:rPr>
              <a:t>Setup and Registration</a:t>
            </a:r>
            <a:endParaRPr lang="en-US" sz="6000" dirty="0"/>
          </a:p>
          <a:p>
            <a:r>
              <a:rPr lang="en-US" sz="6000" dirty="0">
                <a:hlinkClick r:id="rId5"/>
              </a:rPr>
              <a:t>Create a recovery services vault</a:t>
            </a:r>
            <a:endParaRPr lang="en-US" sz="6000" dirty="0"/>
          </a:p>
          <a:p>
            <a:r>
              <a:rPr lang="en-US" sz="6000" dirty="0">
                <a:hlinkClick r:id="rId6"/>
              </a:rPr>
              <a:t>View the vaults in a subscription</a:t>
            </a:r>
            <a:endParaRPr lang="en-US" sz="6000" dirty="0"/>
          </a:p>
          <a:p>
            <a:r>
              <a:rPr lang="en-US" sz="6000" dirty="0">
                <a:hlinkClick r:id="rId7"/>
              </a:rPr>
              <a:t>Back up Azure VMs</a:t>
            </a:r>
            <a:endParaRPr lang="en-US" sz="6000" dirty="0"/>
          </a:p>
          <a:p>
            <a:r>
              <a:rPr lang="en-US" sz="6000" dirty="0">
                <a:hlinkClick r:id="rId8"/>
              </a:rPr>
              <a:t>Trigger a backup</a:t>
            </a:r>
            <a:endParaRPr lang="en-US" sz="6000" dirty="0"/>
          </a:p>
          <a:p>
            <a:r>
              <a:rPr lang="en-US" sz="6000" dirty="0">
                <a:hlinkClick r:id="rId9"/>
              </a:rPr>
              <a:t>Monitoring a backup job</a:t>
            </a:r>
            <a:endParaRPr lang="en-US" sz="6000" dirty="0"/>
          </a:p>
          <a:p>
            <a:r>
              <a:rPr lang="en-US" sz="6000" dirty="0">
                <a:hlinkClick r:id="rId10"/>
              </a:rPr>
              <a:t>Restore an Azure VM</a:t>
            </a:r>
            <a:endParaRPr lang="en-US" sz="6000" dirty="0"/>
          </a:p>
          <a:p>
            <a:r>
              <a:rPr lang="en-US" sz="6000" dirty="0">
                <a:hlinkClick r:id="rId11"/>
              </a:rPr>
              <a:t>Create a VM from restored disks</a:t>
            </a:r>
            <a:endParaRPr lang="en-US" sz="6000" dirty="0"/>
          </a:p>
          <a:p>
            <a:r>
              <a:rPr lang="en-US" sz="6000" dirty="0">
                <a:hlinkClick r:id="rId12"/>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3"/>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3"/>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4"/>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5"/>
              </a:rPr>
              <a:t>https://www.microsoft.com/en-us/download/details.aspx?id=40740</a:t>
            </a:r>
            <a:r>
              <a:rPr lang="en-US" sz="1800" dirty="0"/>
              <a:t> </a:t>
            </a:r>
          </a:p>
          <a:p>
            <a:r>
              <a:rPr lang="en-US" b="1" dirty="0" err="1"/>
              <a:t>AZCopy</a:t>
            </a:r>
            <a:br>
              <a:rPr lang="en-US" b="1" dirty="0"/>
            </a:br>
            <a:r>
              <a:rPr lang="en-US" sz="1800" dirty="0">
                <a:hlinkClick r:id="rId6"/>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3"/>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4"/>
              </a:rPr>
              <a:t>Create a recovery services vault</a:t>
            </a:r>
            <a:endParaRPr lang="en-US" sz="3600" dirty="0"/>
          </a:p>
          <a:p>
            <a:r>
              <a:rPr lang="en-US" sz="3600" dirty="0">
                <a:hlinkClick r:id="rId5"/>
              </a:rPr>
              <a:t>Configure the vault</a:t>
            </a:r>
            <a:endParaRPr lang="en-US" sz="3600" dirty="0"/>
          </a:p>
          <a:p>
            <a:r>
              <a:rPr lang="en-US" sz="3600" dirty="0">
                <a:hlinkClick r:id="rId6"/>
              </a:rPr>
              <a:t>Install and register the agent</a:t>
            </a:r>
            <a:endParaRPr lang="en-US" sz="3600" dirty="0"/>
          </a:p>
          <a:p>
            <a:r>
              <a:rPr lang="en-US" sz="3600" dirty="0">
                <a:hlinkClick r:id="rId7"/>
              </a:rPr>
              <a:t>Back up your files and folders</a:t>
            </a:r>
            <a:endParaRPr lang="en-US" sz="3600" dirty="0"/>
          </a:p>
          <a:p>
            <a:r>
              <a:rPr lang="en-US" sz="3600" dirty="0">
                <a:hlinkClick r:id="rId8"/>
              </a:rPr>
              <a:t>Questions?</a:t>
            </a:r>
            <a:endParaRPr lang="en-US" sz="3600" dirty="0"/>
          </a:p>
          <a:p>
            <a:r>
              <a:rPr lang="en-US" sz="3600" dirty="0">
                <a:hlinkClick r:id="rId9"/>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3"/>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3"/>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3"/>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3"/>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7693-C64D-4AA4-B9B9-052A586CAFD5}"/>
              </a:ext>
            </a:extLst>
          </p:cNvPr>
          <p:cNvSpPr txBox="1">
            <a:spLocks noGrp="1"/>
          </p:cNvSpPr>
          <p:nvPr>
            <p:ph type="title"/>
          </p:nvPr>
        </p:nvSpPr>
        <p:spPr>
          <a:xfrm>
            <a:off x="223520" y="236552"/>
            <a:ext cx="10515600" cy="90537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err="1">
                <a:gradFill>
                  <a:gsLst>
                    <a:gs pos="1250">
                      <a:srgbClr val="353535"/>
                    </a:gs>
                    <a:gs pos="100000">
                      <a:srgbClr val="353535"/>
                    </a:gs>
                  </a:gsLst>
                  <a:lin ang="5400000" scaled="0"/>
                </a:gradFill>
                <a:latin typeface="+mn-lt"/>
              </a:rPr>
              <a:t>StorSimple</a:t>
            </a:r>
            <a:r>
              <a:rPr lang="en-US" sz="4313" spc="-100" dirty="0">
                <a:gradFill>
                  <a:gsLst>
                    <a:gs pos="1250">
                      <a:srgbClr val="353535"/>
                    </a:gs>
                    <a:gs pos="100000">
                      <a:srgbClr val="353535"/>
                    </a:gs>
                  </a:gsLst>
                  <a:lin ang="5400000" scaled="0"/>
                </a:gradFill>
                <a:latin typeface="+mn-lt"/>
              </a:rPr>
              <a:t> &amp; DPM use cases</a:t>
            </a:r>
          </a:p>
        </p:txBody>
      </p:sp>
      <p:sp>
        <p:nvSpPr>
          <p:cNvPr id="5" name="Content Placeholder 4">
            <a:extLst>
              <a:ext uri="{FF2B5EF4-FFF2-40B4-BE49-F238E27FC236}">
                <a16:creationId xmlns:a16="http://schemas.microsoft.com/office/drawing/2014/main" id="{F63508F9-5C47-4007-AF20-8448F788FA0B}"/>
              </a:ext>
            </a:extLst>
          </p:cNvPr>
          <p:cNvSpPr>
            <a:spLocks noGrp="1"/>
          </p:cNvSpPr>
          <p:nvPr>
            <p:ph sz="half" idx="1"/>
          </p:nvPr>
        </p:nvSpPr>
        <p:spPr>
          <a:xfrm>
            <a:off x="223520" y="1541992"/>
            <a:ext cx="5699760" cy="4968875"/>
          </a:xfrm>
        </p:spPr>
        <p:txBody>
          <a:bodyPr/>
          <a:lstStyle/>
          <a:p>
            <a:pPr marL="0" indent="0">
              <a:buNone/>
            </a:pPr>
            <a:r>
              <a:rPr lang="en-US" sz="2400" b="1" dirty="0" err="1">
                <a:solidFill>
                  <a:srgbClr val="000000"/>
                </a:solidFill>
              </a:rPr>
              <a:t>StorSimple</a:t>
            </a:r>
            <a:endParaRPr lang="en-US" sz="2400" b="1" dirty="0">
              <a:solidFill>
                <a:srgbClr val="000000"/>
              </a:solidFill>
            </a:endParaRPr>
          </a:p>
          <a:p>
            <a:pPr marL="0" indent="0">
              <a:spcBef>
                <a:spcPts val="1800"/>
              </a:spcBef>
              <a:buNone/>
            </a:pPr>
            <a:r>
              <a:rPr lang="en-US" sz="2000" dirty="0"/>
              <a:t>When fast, scalable local storage is needed that can “act like a SAN”</a:t>
            </a:r>
          </a:p>
          <a:p>
            <a:pPr marL="0" indent="0">
              <a:spcBef>
                <a:spcPts val="1800"/>
              </a:spcBef>
              <a:buNone/>
            </a:pPr>
            <a:r>
              <a:rPr lang="en-US" sz="2000" dirty="0"/>
              <a:t>Designed for “tiering” data than as a backup (low RPO and RTO required)</a:t>
            </a:r>
          </a:p>
          <a:p>
            <a:pPr marL="0" indent="0">
              <a:spcBef>
                <a:spcPts val="1800"/>
              </a:spcBef>
              <a:buNone/>
            </a:pPr>
            <a:r>
              <a:rPr lang="en-US" sz="2000" dirty="0"/>
              <a:t>File shares with immediate access required without a restore</a:t>
            </a:r>
          </a:p>
          <a:p>
            <a:pPr marL="0" indent="0">
              <a:spcBef>
                <a:spcPts val="1800"/>
              </a:spcBef>
              <a:buNone/>
            </a:pPr>
            <a:endParaRPr lang="en-US" sz="2400" dirty="0"/>
          </a:p>
          <a:p>
            <a:pPr marL="0" indent="0">
              <a:buNone/>
            </a:pPr>
            <a:endParaRPr lang="en-US" dirty="0"/>
          </a:p>
          <a:p>
            <a:endParaRPr lang="en-US" dirty="0"/>
          </a:p>
        </p:txBody>
      </p:sp>
      <p:sp>
        <p:nvSpPr>
          <p:cNvPr id="6" name="Content Placeholder 5">
            <a:extLst>
              <a:ext uri="{FF2B5EF4-FFF2-40B4-BE49-F238E27FC236}">
                <a16:creationId xmlns:a16="http://schemas.microsoft.com/office/drawing/2014/main" id="{273CE477-F703-4712-B1D7-426E1645F292}"/>
              </a:ext>
            </a:extLst>
          </p:cNvPr>
          <p:cNvSpPr>
            <a:spLocks noGrp="1"/>
          </p:cNvSpPr>
          <p:nvPr>
            <p:ph sz="half" idx="2"/>
          </p:nvPr>
        </p:nvSpPr>
        <p:spPr>
          <a:xfrm>
            <a:off x="6344920" y="1541992"/>
            <a:ext cx="5699760" cy="4968875"/>
          </a:xfrm>
        </p:spPr>
        <p:txBody>
          <a:bodyPr/>
          <a:lstStyle/>
          <a:p>
            <a:pPr marL="0" indent="0">
              <a:buNone/>
            </a:pPr>
            <a:r>
              <a:rPr lang="en-US" sz="2400" b="1" dirty="0">
                <a:solidFill>
                  <a:srgbClr val="000000"/>
                </a:solidFill>
              </a:rPr>
              <a:t>Data Protection Manager</a:t>
            </a:r>
          </a:p>
          <a:p>
            <a:pPr marL="0" indent="0">
              <a:spcBef>
                <a:spcPts val="1800"/>
              </a:spcBef>
              <a:buNone/>
            </a:pPr>
            <a:r>
              <a:rPr lang="en-US" sz="2000" dirty="0"/>
              <a:t>For use with higher RPO workloads (because data loss is likely)</a:t>
            </a:r>
          </a:p>
          <a:p>
            <a:pPr marL="0" indent="0">
              <a:spcBef>
                <a:spcPts val="1800"/>
              </a:spcBef>
              <a:buNone/>
            </a:pPr>
            <a:r>
              <a:rPr lang="en-US" sz="2000" dirty="0"/>
              <a:t>Seamless restore with multiple backup capabilities including to tape</a:t>
            </a:r>
          </a:p>
          <a:p>
            <a:pPr marL="0" indent="0">
              <a:spcBef>
                <a:spcPts val="1800"/>
              </a:spcBef>
              <a:buNone/>
            </a:pPr>
            <a:r>
              <a:rPr lang="en-US" sz="2000" dirty="0"/>
              <a:t>Restore for data use is acceptable (no live data access required)</a:t>
            </a:r>
          </a:p>
          <a:p>
            <a:pPr marL="0" indent="0">
              <a:spcBef>
                <a:spcPts val="1800"/>
              </a:spcBef>
              <a:buNone/>
            </a:pPr>
            <a:endParaRPr lang="en-US" sz="2400" dirty="0"/>
          </a:p>
          <a:p>
            <a:pPr marL="0" indent="0">
              <a:spcBef>
                <a:spcPts val="1800"/>
              </a:spcBef>
              <a:buNone/>
            </a:pPr>
            <a:endParaRPr lang="en-US" sz="2400" dirty="0"/>
          </a:p>
          <a:p>
            <a:pPr marL="0" indent="0">
              <a:spcBef>
                <a:spcPts val="1800"/>
              </a:spcBef>
              <a:buNone/>
            </a:pPr>
            <a:endParaRPr lang="en-US" sz="2400" dirty="0"/>
          </a:p>
          <a:p>
            <a:pPr marL="0" indent="0">
              <a:buNone/>
            </a:pPr>
            <a:endParaRPr lang="en-US" dirty="0"/>
          </a:p>
          <a:p>
            <a:endParaRPr lang="en-US" dirty="0"/>
          </a:p>
        </p:txBody>
      </p:sp>
    </p:spTree>
    <p:extLst>
      <p:ext uri="{BB962C8B-B14F-4D97-AF65-F5344CB8AC3E}">
        <p14:creationId xmlns:p14="http://schemas.microsoft.com/office/powerpoint/2010/main" val="3193661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DBD7-1BAC-4698-B521-464B8AD79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B9833B-4053-4FAA-A2B9-27EED9E94B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B30FC81-208D-4B14-AEB5-4EEA94E5E95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122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3"/>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4"/>
              </a:rPr>
              <a:t>https://docs.microsoft.com/en-us/azure/automation/automation-hybrid-runbook-worker</a:t>
            </a:r>
            <a:r>
              <a:rPr lang="en-US" sz="1800" dirty="0"/>
              <a:t> </a:t>
            </a:r>
          </a:p>
          <a:p>
            <a:endParaRPr lang="en-US" sz="2800" dirty="0">
              <a:hlinkClick r:id="rId3"/>
            </a:endParaRPr>
          </a:p>
          <a:p>
            <a:r>
              <a:rPr lang="en-US" dirty="0"/>
              <a:t>Learning PowerShell Workflow Concepts for Automation runbooks </a:t>
            </a:r>
            <a:r>
              <a:rPr lang="en-US" sz="1800" dirty="0">
                <a:hlinkClick r:id="rId5"/>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3"/>
              </a:rPr>
              <a:t>syntactic differences</a:t>
            </a:r>
            <a:r>
              <a:rPr lang="en-US" sz="2200" dirty="0"/>
              <a:t> between a native PowerShell runbook and a PowerShell Workflow runbook. </a:t>
            </a:r>
            <a:r>
              <a:rPr lang="en-US" sz="2200" dirty="0">
                <a:hlinkClick r:id="rId4"/>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3"/>
              </a:rPr>
              <a:t>https://docs.microsoft.com/en-us/azure/automation/automation-first-runbook-graphical</a:t>
            </a:r>
            <a:r>
              <a:rPr lang="en-US" sz="2000" dirty="0"/>
              <a:t> </a:t>
            </a:r>
          </a:p>
          <a:p>
            <a:r>
              <a:rPr lang="en-US" b="1" dirty="0"/>
              <a:t>My first PowerShell runbook</a:t>
            </a:r>
            <a:endParaRPr lang="en-US" dirty="0">
              <a:hlinkClick r:id="rId4"/>
            </a:endParaRPr>
          </a:p>
          <a:p>
            <a:r>
              <a:rPr lang="en-US" sz="2000" dirty="0">
                <a:hlinkClick r:id="rId4"/>
              </a:rPr>
              <a:t>https://docs.microsoft.com/en-us/azure/automation/automation-first-runbook-textual-powershell</a:t>
            </a:r>
            <a:r>
              <a:rPr lang="en-US" sz="2000" dirty="0"/>
              <a:t> </a:t>
            </a:r>
          </a:p>
          <a:p>
            <a:r>
              <a:rPr lang="en-US" b="1" dirty="0"/>
              <a:t>My first PowerShell Workflow runbook</a:t>
            </a:r>
          </a:p>
          <a:p>
            <a:r>
              <a:rPr lang="en-US" sz="2000" dirty="0">
                <a:hlinkClick r:id="rId5"/>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3"/>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4"/>
              </a:rPr>
              <a:t>https://docs.microsoft.com/en-us/azure/automation/automation-dsc-overview</a:t>
            </a:r>
            <a:r>
              <a:rPr lang="en-US" dirty="0"/>
              <a:t> </a:t>
            </a:r>
          </a:p>
        </p:txBody>
      </p:sp>
      <p:pic>
        <p:nvPicPr>
          <p:cNvPr id="6" name="Picture 5"/>
          <p:cNvPicPr>
            <a:picLocks noChangeAspect="1"/>
          </p:cNvPicPr>
          <p:nvPr/>
        </p:nvPicPr>
        <p:blipFill>
          <a:blip r:embed="rId5"/>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3"/>
              </a:rPr>
              <a:t>Scripting with PowerShell</a:t>
            </a:r>
            <a:r>
              <a:rPr lang="en-US" sz="1400" dirty="0"/>
              <a:t>. </a:t>
            </a:r>
            <a:r>
              <a:rPr lang="en-US" sz="1400" dirty="0">
                <a:hlinkClick r:id="rId3"/>
              </a:rPr>
              <a:t>https://technet.microsoft.com/en-us/library/bb978526.aspx</a:t>
            </a:r>
            <a:r>
              <a:rPr lang="en-US" sz="1400" dirty="0"/>
              <a:t> </a:t>
            </a:r>
          </a:p>
          <a:p>
            <a:r>
              <a:rPr lang="en-US" sz="1400" dirty="0"/>
              <a:t>Review the </a:t>
            </a:r>
            <a:r>
              <a:rPr lang="en-US" sz="1400" dirty="0">
                <a:hlinkClick r:id="rId4"/>
              </a:rPr>
              <a:t>Install article </a:t>
            </a:r>
            <a:r>
              <a:rPr lang="en-US" sz="1400" dirty="0"/>
              <a:t>to get Azure PowerShell running </a:t>
            </a:r>
            <a:br>
              <a:rPr lang="en-US" sz="1400" dirty="0"/>
            </a:br>
            <a:r>
              <a:rPr lang="en-US" sz="1400" dirty="0">
                <a:hlinkClick r:id="rId4"/>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5"/>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6"/>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7"/>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8"/>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1671829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3"/>
          <a:stretch>
            <a:fillRect/>
          </a:stretch>
        </p:blipFill>
        <p:spPr>
          <a:xfrm>
            <a:off x="3415166" y="383507"/>
            <a:ext cx="1784442" cy="1009702"/>
          </a:xfrm>
          <a:prstGeom prst="rect">
            <a:avLst/>
          </a:prstGeom>
        </p:spPr>
      </p:pic>
      <p:pic>
        <p:nvPicPr>
          <p:cNvPr id="7" name="Picture 6"/>
          <p:cNvPicPr>
            <a:picLocks noChangeAspect="1"/>
          </p:cNvPicPr>
          <p:nvPr/>
        </p:nvPicPr>
        <p:blipFill>
          <a:blip r:embed="rId4"/>
          <a:stretch>
            <a:fillRect/>
          </a:stretch>
        </p:blipFill>
        <p:spPr>
          <a:xfrm>
            <a:off x="5056209" y="678640"/>
            <a:ext cx="6223320" cy="4095961"/>
          </a:xfrm>
          <a:prstGeom prst="rect">
            <a:avLst/>
          </a:prstGeom>
        </p:spPr>
      </p:pic>
      <p:pic>
        <p:nvPicPr>
          <p:cNvPr id="8" name="Picture 7"/>
          <p:cNvPicPr>
            <a:picLocks noChangeAspect="1"/>
          </p:cNvPicPr>
          <p:nvPr/>
        </p:nvPicPr>
        <p:blipFill>
          <a:blip r:embed="rId5"/>
          <a:stretch>
            <a:fillRect/>
          </a:stretch>
        </p:blipFill>
        <p:spPr>
          <a:xfrm>
            <a:off x="9352102" y="1117615"/>
            <a:ext cx="2705239" cy="5664491"/>
          </a:xfrm>
          <a:prstGeom prst="rect">
            <a:avLst/>
          </a:prstGeom>
        </p:spPr>
      </p:pic>
      <p:pic>
        <p:nvPicPr>
          <p:cNvPr id="9" name="Picture 8"/>
          <p:cNvPicPr>
            <a:picLocks noChangeAspect="1"/>
          </p:cNvPicPr>
          <p:nvPr/>
        </p:nvPicPr>
        <p:blipFill>
          <a:blip r:embed="rId6"/>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7"/>
              </a:rPr>
              <a:t>https://docs.microsoft.com/en-us/azure/automation/automation-create-standalone-account</a:t>
            </a:r>
            <a:r>
              <a:rPr lang="en-US" dirty="0"/>
              <a:t> </a:t>
            </a:r>
          </a:p>
        </p:txBody>
      </p:sp>
    </p:spTree>
    <p:extLst>
      <p:ext uri="{BB962C8B-B14F-4D97-AF65-F5344CB8AC3E}">
        <p14:creationId xmlns:p14="http://schemas.microsoft.com/office/powerpoint/2010/main" val="731581895"/>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8145</TotalTime>
  <Words>11191</Words>
  <Application>Microsoft Office PowerPoint</Application>
  <PresentationFormat>Widescreen</PresentationFormat>
  <Paragraphs>1332</Paragraphs>
  <Slides>99</Slides>
  <Notes>99</Notes>
  <HiddenSlides>26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Operations Management Suite</vt:lpstr>
      <vt:lpstr>System Center for Azure Overview</vt:lpstr>
      <vt:lpstr>Operations Manager for Azure</vt:lpstr>
      <vt:lpstr>Operations Manager</vt:lpstr>
      <vt:lpstr>Azure Management Pack</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6 Manage, Monitory, Business Continuity</vt:lpstr>
      <vt:lpstr>Azure PowerShell Module</vt:lpstr>
      <vt:lpstr>PS Workflows for Azure</vt:lpstr>
      <vt:lpstr>Configuration Automation</vt:lpstr>
      <vt:lpstr>Azure Automation</vt:lpstr>
      <vt:lpstr>PowerPoint Presentation</vt:lpstr>
      <vt:lpstr>PowerPoint Presentation</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6.4 Design a disaster recovery strategy</vt:lpstr>
      <vt:lpstr>Disaster recovery strategy</vt:lpstr>
      <vt:lpstr>PowerPoint Presentation</vt:lpstr>
      <vt:lpstr>PowerPoint Presentation</vt:lpstr>
      <vt:lpstr>PowerPoint Presentation</vt:lpstr>
      <vt:lpstr>PowerPoint Presentation</vt:lpstr>
      <vt:lpstr>StorSimple &amp; DPM use cases</vt:lpstr>
      <vt:lpstr>PowerPoint Presentation</vt:lpstr>
      <vt:lpstr>Azure Automation</vt:lpstr>
      <vt:lpstr>Which to use?   All can be used with Windows &amp; Linux</vt:lpstr>
      <vt:lpstr>Chef &amp; Puppet</vt:lpstr>
      <vt:lpstr>Azure Automation Runbooks</vt:lpstr>
      <vt:lpstr>PowerShell Runbooks vs Workflows</vt:lpstr>
      <vt:lpstr>Lab</vt:lpstr>
      <vt:lpstr>Lab Getting Started with Azure Automation DSC Desired State Configuration (DSC)  {Make it So}</vt:lpstr>
      <vt:lpstr>PowerShell</vt:lpstr>
      <vt:lpstr>6.5 Describe the use cases for Azure Automation configuration </vt:lpstr>
      <vt:lpstr>PowerPoint Presentation</vt:lpstr>
      <vt:lpstr>PowerShell for automation</vt:lpstr>
      <vt:lpstr>Desired State Configuration (DSC)</vt:lpstr>
      <vt:lpstr>Why Azure Automation</vt:lpstr>
      <vt:lpstr>Create a standalone Azure Automation account</vt:lpstr>
      <vt:lpstr>Demo</vt:lpstr>
      <vt:lpstr>Azure Automation Use Cases</vt:lpstr>
      <vt:lpstr>Hybrid Azure Automation - DSC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201</cp:revision>
  <dcterms:created xsi:type="dcterms:W3CDTF">2015-09-15T13:10:44Z</dcterms:created>
  <dcterms:modified xsi:type="dcterms:W3CDTF">2017-10-20T16:45:47Z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